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73" r:id="rId16"/>
    <p:sldId id="268" r:id="rId17"/>
    <p:sldId id="275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BF01-5340-422A-A2E7-796BB285303A}" type="datetimeFigureOut">
              <a:rPr lang="en-US" smtClean="0"/>
              <a:pPr/>
              <a:t>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6B07-A9AA-4A0C-B11C-128BCE405D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BF01-5340-422A-A2E7-796BB285303A}" type="datetimeFigureOut">
              <a:rPr lang="en-US" smtClean="0"/>
              <a:pPr/>
              <a:t>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6B07-A9AA-4A0C-B11C-128BCE405D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BF01-5340-422A-A2E7-796BB285303A}" type="datetimeFigureOut">
              <a:rPr lang="en-US" smtClean="0"/>
              <a:pPr/>
              <a:t>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6B07-A9AA-4A0C-B11C-128BCE405D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BF01-5340-422A-A2E7-796BB285303A}" type="datetimeFigureOut">
              <a:rPr lang="en-US" smtClean="0"/>
              <a:pPr/>
              <a:t>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6B07-A9AA-4A0C-B11C-128BCE405D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BF01-5340-422A-A2E7-796BB285303A}" type="datetimeFigureOut">
              <a:rPr lang="en-US" smtClean="0"/>
              <a:pPr/>
              <a:t>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6B07-A9AA-4A0C-B11C-128BCE405D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BF01-5340-422A-A2E7-796BB285303A}" type="datetimeFigureOut">
              <a:rPr lang="en-US" smtClean="0"/>
              <a:pPr/>
              <a:t>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6B07-A9AA-4A0C-B11C-128BCE405D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BF01-5340-422A-A2E7-796BB285303A}" type="datetimeFigureOut">
              <a:rPr lang="en-US" smtClean="0"/>
              <a:pPr/>
              <a:t>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6B07-A9AA-4A0C-B11C-128BCE405D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BF01-5340-422A-A2E7-796BB285303A}" type="datetimeFigureOut">
              <a:rPr lang="en-US" smtClean="0"/>
              <a:pPr/>
              <a:t>7/11/2024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6B07-A9AA-4A0C-B11C-128BCE405D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BF01-5340-422A-A2E7-796BB285303A}" type="datetimeFigureOut">
              <a:rPr lang="en-US" smtClean="0"/>
              <a:pPr/>
              <a:t>7/11/2024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6B07-A9AA-4A0C-B11C-128BCE405D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BF01-5340-422A-A2E7-796BB285303A}" type="datetimeFigureOut">
              <a:rPr lang="en-US" smtClean="0"/>
              <a:pPr/>
              <a:t>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6B07-A9AA-4A0C-B11C-128BCE405D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BF01-5340-422A-A2E7-796BB285303A}" type="datetimeFigureOut">
              <a:rPr lang="en-US" smtClean="0"/>
              <a:pPr/>
              <a:t>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6B07-A9AA-4A0C-B11C-128BCE405D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7BF01-5340-422A-A2E7-796BB285303A}" type="datetimeFigureOut">
              <a:rPr lang="en-US" smtClean="0"/>
              <a:pPr/>
              <a:t>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6B07-A9AA-4A0C-B11C-128BCE405D7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GB" dirty="0"/>
              <a:t>Maple Class Transfer Evening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973"/>
            <a:ext cx="8229600" cy="7178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Other Lessons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PE </a:t>
            </a:r>
            <a:r>
              <a:rPr lang="en-GB" dirty="0" smtClean="0"/>
              <a:t>– We teach </a:t>
            </a:r>
            <a:r>
              <a:rPr lang="en-GB" dirty="0"/>
              <a:t>multi </a:t>
            </a:r>
            <a:r>
              <a:rPr lang="en-GB" dirty="0" smtClean="0"/>
              <a:t>skills (balance, agility, coordination), </a:t>
            </a:r>
            <a:r>
              <a:rPr lang="en-GB" dirty="0"/>
              <a:t>gym, games and </a:t>
            </a:r>
            <a:r>
              <a:rPr lang="en-GB" dirty="0" smtClean="0"/>
              <a:t>dance</a:t>
            </a:r>
          </a:p>
          <a:p>
            <a:r>
              <a:rPr lang="en-GB" dirty="0" smtClean="0"/>
              <a:t>PE </a:t>
            </a:r>
            <a:r>
              <a:rPr lang="en-GB" dirty="0"/>
              <a:t>days are Monday and </a:t>
            </a:r>
            <a:r>
              <a:rPr lang="en-GB" dirty="0" smtClean="0"/>
              <a:t>Tuesday</a:t>
            </a:r>
            <a:r>
              <a:rPr lang="en-GB" dirty="0" smtClean="0"/>
              <a:t>. </a:t>
            </a:r>
            <a:r>
              <a:rPr lang="en-GB" dirty="0" smtClean="0"/>
              <a:t>The children </a:t>
            </a:r>
            <a:r>
              <a:rPr lang="en-GB" dirty="0"/>
              <a:t>c</a:t>
            </a:r>
            <a:r>
              <a:rPr lang="en-GB" dirty="0" smtClean="0"/>
              <a:t>ome </a:t>
            </a:r>
            <a:r>
              <a:rPr lang="en-GB" dirty="0"/>
              <a:t>to school in PE </a:t>
            </a:r>
            <a:r>
              <a:rPr lang="en-GB" dirty="0" smtClean="0"/>
              <a:t>kit</a:t>
            </a:r>
            <a:endParaRPr lang="en-GB" dirty="0"/>
          </a:p>
          <a:p>
            <a:r>
              <a:rPr lang="en-GB" dirty="0"/>
              <a:t>Science</a:t>
            </a:r>
          </a:p>
          <a:p>
            <a:r>
              <a:rPr lang="en-GB" dirty="0"/>
              <a:t>Music</a:t>
            </a:r>
          </a:p>
          <a:p>
            <a:r>
              <a:rPr lang="en-GB" dirty="0"/>
              <a:t>ICT</a:t>
            </a:r>
          </a:p>
          <a:p>
            <a:r>
              <a:rPr lang="en-GB" dirty="0"/>
              <a:t>RE</a:t>
            </a:r>
          </a:p>
          <a:p>
            <a:r>
              <a:rPr lang="en-GB" dirty="0" smtClean="0"/>
              <a:t>Cookery</a:t>
            </a:r>
          </a:p>
          <a:p>
            <a:r>
              <a:rPr lang="en-GB" dirty="0" smtClean="0"/>
              <a:t>Personal, social, health and emotional education (PSHE</a:t>
            </a:r>
            <a:r>
              <a:rPr lang="en-GB" dirty="0" smtClean="0"/>
              <a:t>)</a:t>
            </a:r>
          </a:p>
          <a:p>
            <a:r>
              <a:rPr lang="en-US" dirty="0" smtClean="0"/>
              <a:t>Forest School – 6 weeks in the Autumn term</a:t>
            </a:r>
            <a:endParaRPr lang="en-GB" dirty="0"/>
          </a:p>
          <a:p>
            <a:endParaRPr lang="en-GB" dirty="0"/>
          </a:p>
          <a:p>
            <a:pPr algn="ctr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Resilience, mindfulness, activity </a:t>
            </a:r>
            <a:r>
              <a:rPr lang="en-GB" dirty="0"/>
              <a:t>and Growth Mindset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In addition to the traditional lessons we are also cover:</a:t>
            </a:r>
          </a:p>
          <a:p>
            <a:r>
              <a:rPr lang="en-GB" dirty="0" smtClean="0"/>
              <a:t>Mindfulness – Teaching children breathing techniques to relax, focus and calm down</a:t>
            </a:r>
          </a:p>
          <a:p>
            <a:r>
              <a:rPr lang="en-GB" dirty="0" smtClean="0"/>
              <a:t>Activity – The children  complete morning workouts, skipping sessions and daily runs to achieve their 1 hour a day of activity</a:t>
            </a:r>
          </a:p>
          <a:p>
            <a:r>
              <a:rPr lang="en-GB" dirty="0" smtClean="0"/>
              <a:t>Resilience and growth mindset lessons to help children accept mistakes as part of learning and develop motivation to take on a challenge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Reading – </a:t>
            </a:r>
            <a:r>
              <a:rPr lang="en-GB" dirty="0" smtClean="0"/>
              <a:t>Do Little </a:t>
            </a:r>
            <a:r>
              <a:rPr lang="en-GB" dirty="0"/>
              <a:t>and </a:t>
            </a:r>
            <a:r>
              <a:rPr lang="en-GB" dirty="0" smtClean="0"/>
              <a:t>often e.g. A few pages regularly </a:t>
            </a:r>
            <a:endParaRPr lang="en-GB" dirty="0"/>
          </a:p>
          <a:p>
            <a:r>
              <a:rPr lang="en-GB" dirty="0" smtClean="0"/>
              <a:t>Practise the RWI </a:t>
            </a:r>
            <a:r>
              <a:rPr lang="en-GB" dirty="0"/>
              <a:t>Sounds and key words (flash </a:t>
            </a:r>
            <a:r>
              <a:rPr lang="en-GB" dirty="0" smtClean="0"/>
              <a:t>cards/sound card). We sent these home in the pack. If you want another copy please ask</a:t>
            </a:r>
            <a:endParaRPr lang="en-GB" dirty="0"/>
          </a:p>
          <a:p>
            <a:r>
              <a:rPr lang="en-GB" dirty="0"/>
              <a:t>Spellings – Spellings sent home half </a:t>
            </a:r>
            <a:r>
              <a:rPr lang="en-GB" dirty="0" err="1"/>
              <a:t>termly</a:t>
            </a:r>
            <a:r>
              <a:rPr lang="en-GB" dirty="0" smtClean="0"/>
              <a:t>. The words are the key words children will be using often in their writing. Use look, cover, write, check and a Little and often approach to practise. </a:t>
            </a:r>
            <a:r>
              <a:rPr lang="en-GB" dirty="0"/>
              <a:t>Spelling test is on a Friday</a:t>
            </a:r>
          </a:p>
          <a:p>
            <a:r>
              <a:rPr lang="en-GB" dirty="0"/>
              <a:t>Number facts – Children learn their addition and subtraction facts up to 10 and then beyond to improve recall speed e.g. 4+3 = 7, 8 – 5 = 3 </a:t>
            </a:r>
            <a:r>
              <a:rPr lang="en-GB" dirty="0" smtClean="0"/>
              <a:t>etc. There is a number fact test every Thursday</a:t>
            </a:r>
            <a:endParaRPr lang="en-GB" dirty="0"/>
          </a:p>
          <a:p>
            <a:r>
              <a:rPr lang="en-GB" dirty="0"/>
              <a:t>Optional topic homework – sent home termly (see next </a:t>
            </a:r>
            <a:r>
              <a:rPr lang="en-GB" dirty="0" smtClean="0"/>
              <a:t>slide for an example) If the children are keen to carry on learning at home there are lots of activities for each topic. These are not compulsory!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Optional Topic Homework</a:t>
            </a: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214282" y="836712"/>
          <a:ext cx="8572560" cy="573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Document" r:id="rId3" imgW="9904132" imgH="7036613" progId="">
                  <p:embed/>
                </p:oleObj>
              </mc:Choice>
              <mc:Fallback>
                <p:oleObj name="Document" r:id="rId3" imgW="9904132" imgH="7036613" progId="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836712"/>
                        <a:ext cx="8572560" cy="573556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Yr1 Phonic Screening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All year 1 children will be tested in June </a:t>
            </a:r>
          </a:p>
          <a:p>
            <a:r>
              <a:rPr lang="en-GB" dirty="0" smtClean="0"/>
              <a:t>It is a  government test </a:t>
            </a:r>
            <a:r>
              <a:rPr lang="en-GB" dirty="0"/>
              <a:t>to show children’s confidence with sound recognition and the ability to blend these to make words.</a:t>
            </a:r>
          </a:p>
          <a:p>
            <a:r>
              <a:rPr lang="en-GB" dirty="0" smtClean="0"/>
              <a:t>There are a Mixture </a:t>
            </a:r>
            <a:r>
              <a:rPr lang="en-GB" dirty="0"/>
              <a:t>of real words and nonsense </a:t>
            </a:r>
            <a:r>
              <a:rPr lang="en-GB" dirty="0" smtClean="0"/>
              <a:t>words for the children to read.</a:t>
            </a:r>
            <a:endParaRPr lang="en-GB" dirty="0"/>
          </a:p>
          <a:p>
            <a:r>
              <a:rPr lang="en-GB" dirty="0" smtClean="0"/>
              <a:t>There are 40 </a:t>
            </a:r>
            <a:r>
              <a:rPr lang="en-GB" dirty="0"/>
              <a:t>words</a:t>
            </a:r>
            <a:r>
              <a:rPr lang="en-GB" dirty="0" smtClean="0"/>
              <a:t>. The children either </a:t>
            </a:r>
            <a:r>
              <a:rPr lang="en-GB" dirty="0"/>
              <a:t>Pass or </a:t>
            </a:r>
            <a:r>
              <a:rPr lang="en-GB" dirty="0" smtClean="0"/>
              <a:t>have not reached the expected level</a:t>
            </a:r>
            <a:endParaRPr lang="en-GB" dirty="0"/>
          </a:p>
          <a:p>
            <a:r>
              <a:rPr lang="en-GB" dirty="0" smtClean="0"/>
              <a:t>There is a power point on our class page </a:t>
            </a:r>
            <a:r>
              <a:rPr lang="en-GB" dirty="0"/>
              <a:t>on our website with more information. </a:t>
            </a:r>
            <a:endParaRPr lang="en-GB" dirty="0" smtClean="0"/>
          </a:p>
          <a:p>
            <a:r>
              <a:rPr lang="en-GB" dirty="0" smtClean="0"/>
              <a:t>The are some examples of the words the children will be expected to read on the next slide.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honics for child development">
            <a:extLst>
              <a:ext uri="{FF2B5EF4-FFF2-40B4-BE49-F238E27FC236}">
                <a16:creationId xmlns:a16="http://schemas.microsoft.com/office/drawing/2014/main" id="{DBDA5B09-AEF5-4EA7-981F-943B2005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7775"/>
            <a:ext cx="3672408" cy="26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A3BC8C-DD61-465E-8113-1ECADED36889}"/>
              </a:ext>
            </a:extLst>
          </p:cNvPr>
          <p:cNvSpPr txBox="1"/>
          <p:nvPr/>
        </p:nvSpPr>
        <p:spPr>
          <a:xfrm>
            <a:off x="4016028" y="1678233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Alien words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6DD37-D63D-4365-A219-1748219940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4352" y="71045"/>
            <a:ext cx="2639090" cy="3737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2E0718-E4EE-4420-BE69-4EC6A59822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313" y="3394266"/>
            <a:ext cx="2790152" cy="3442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F76DD5-FA95-4396-B15B-4502171C52B0}"/>
              </a:ext>
            </a:extLst>
          </p:cNvPr>
          <p:cNvSpPr txBox="1"/>
          <p:nvPr/>
        </p:nvSpPr>
        <p:spPr>
          <a:xfrm>
            <a:off x="3466212" y="5161968"/>
            <a:ext cx="177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Real words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F383E-2630-486F-9CD1-48A1D49E5FB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929665"/>
            <a:ext cx="3621033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34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809"/>
            <a:ext cx="8229600" cy="838521"/>
          </a:xfrm>
        </p:spPr>
        <p:txBody>
          <a:bodyPr/>
          <a:lstStyle/>
          <a:p>
            <a:r>
              <a:rPr lang="en-GB" dirty="0"/>
              <a:t>Behaviour and Rewards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45" y="908720"/>
            <a:ext cx="8229600" cy="568863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Golden Rules – we are gentle, we are kind and helpful, we listen, we are honest, we work hard, we look after property</a:t>
            </a:r>
          </a:p>
          <a:p>
            <a:r>
              <a:rPr lang="en-GB" dirty="0"/>
              <a:t>Values – </a:t>
            </a:r>
            <a:r>
              <a:rPr lang="en-GB" dirty="0" smtClean="0"/>
              <a:t>We have a new value each month. If the children display this value, they get put on the class value tree</a:t>
            </a:r>
          </a:p>
          <a:p>
            <a:r>
              <a:rPr lang="en-GB" dirty="0" smtClean="0"/>
              <a:t>We have a behaviour chart. The children are expected to follow the golden rules. If they are not, they receive a reminder, then a warning and then their name is moved to </a:t>
            </a:r>
            <a:r>
              <a:rPr lang="en-GB" dirty="0" smtClean="0"/>
              <a:t>the amber traffic light. </a:t>
            </a:r>
            <a:r>
              <a:rPr lang="en-GB" dirty="0" smtClean="0"/>
              <a:t>Children have an opportunity to get back to the </a:t>
            </a:r>
            <a:r>
              <a:rPr lang="en-GB" dirty="0" smtClean="0"/>
              <a:t>green</a:t>
            </a:r>
            <a:r>
              <a:rPr lang="en-GB" dirty="0" smtClean="0"/>
              <a:t> </a:t>
            </a:r>
            <a:r>
              <a:rPr lang="en-GB" dirty="0" smtClean="0"/>
              <a:t>with good behaviour. If their name is down at the end of </a:t>
            </a:r>
            <a:r>
              <a:rPr lang="en-GB" dirty="0" smtClean="0"/>
              <a:t>a session, they miss a part of the break, lunch or golden time</a:t>
            </a:r>
            <a:endParaRPr lang="en-GB" dirty="0"/>
          </a:p>
          <a:p>
            <a:pPr>
              <a:buNone/>
            </a:pPr>
            <a:r>
              <a:rPr lang="en-GB" dirty="0" smtClean="0"/>
              <a:t>We have lots of rewards:</a:t>
            </a:r>
          </a:p>
          <a:p>
            <a:r>
              <a:rPr lang="en-GB" dirty="0" smtClean="0"/>
              <a:t> </a:t>
            </a:r>
            <a:r>
              <a:rPr lang="en-GB" dirty="0"/>
              <a:t>Reward </a:t>
            </a:r>
            <a:r>
              <a:rPr lang="en-GB" dirty="0" smtClean="0"/>
              <a:t>Bookmark – Every good lesson is rewarded with a tick. When the bookmark is full, the children get a treat.</a:t>
            </a:r>
          </a:p>
          <a:p>
            <a:r>
              <a:rPr lang="en-GB" dirty="0" smtClean="0"/>
              <a:t>WOW wall – amazing work is put on the Wow wall and the children receive an extra tick on their book mark.      </a:t>
            </a:r>
          </a:p>
          <a:p>
            <a:r>
              <a:rPr lang="en-GB" dirty="0" smtClean="0"/>
              <a:t> </a:t>
            </a:r>
            <a:r>
              <a:rPr lang="en-GB" dirty="0"/>
              <a:t>Star of the </a:t>
            </a:r>
            <a:r>
              <a:rPr lang="en-GB" dirty="0" smtClean="0"/>
              <a:t>Week and </a:t>
            </a:r>
            <a:r>
              <a:rPr lang="en-GB" dirty="0"/>
              <a:t>Behaviour </a:t>
            </a:r>
            <a:r>
              <a:rPr lang="en-GB" dirty="0" smtClean="0"/>
              <a:t>Superstar – These are awarded at the end of the week in assembly.</a:t>
            </a:r>
          </a:p>
          <a:p>
            <a:r>
              <a:rPr lang="en-GB" dirty="0" smtClean="0"/>
              <a:t>Golden </a:t>
            </a:r>
            <a:r>
              <a:rPr lang="en-GB" dirty="0"/>
              <a:t>time </a:t>
            </a:r>
            <a:r>
              <a:rPr lang="en-GB" dirty="0" smtClean="0"/>
              <a:t>– The children play for an hour on Friday afternoon as a reward for all their hard work over the week.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Seesaw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08720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This is like Tapestry. It is a way of recording the children’s learning.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We will post pictures and videos of what the children have been learning, if it cannot be placed in a book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We use this as a form of communication between teacher and parent as it has a private messaging option. We can also send class announcements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Please </a:t>
            </a:r>
            <a:r>
              <a:rPr lang="en-GB" sz="3200" dirty="0" smtClean="0"/>
              <a:t>sign up asap</a:t>
            </a:r>
          </a:p>
          <a:p>
            <a:endParaRPr lang="en-GB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Children need time to adjust to the </a:t>
            </a:r>
            <a:r>
              <a:rPr lang="en-GB" dirty="0" smtClean="0"/>
              <a:t>transition to year 1!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/>
              <a:t>Why?</a:t>
            </a:r>
          </a:p>
          <a:p>
            <a:r>
              <a:rPr lang="en-GB" dirty="0"/>
              <a:t>Long summer holiday</a:t>
            </a:r>
          </a:p>
          <a:p>
            <a:r>
              <a:rPr lang="en-GB" dirty="0"/>
              <a:t>New class</a:t>
            </a:r>
          </a:p>
          <a:p>
            <a:r>
              <a:rPr lang="en-GB" dirty="0"/>
              <a:t>New Teachers</a:t>
            </a:r>
          </a:p>
          <a:p>
            <a:r>
              <a:rPr lang="en-GB" dirty="0"/>
              <a:t>New </a:t>
            </a:r>
            <a:r>
              <a:rPr lang="en-GB" dirty="0" smtClean="0"/>
              <a:t>children to mix with </a:t>
            </a:r>
            <a:r>
              <a:rPr lang="en-GB" dirty="0"/>
              <a:t>(year 2)</a:t>
            </a:r>
          </a:p>
          <a:p>
            <a:r>
              <a:rPr lang="en-GB" dirty="0"/>
              <a:t>New expectations</a:t>
            </a:r>
          </a:p>
          <a:p>
            <a:r>
              <a:rPr lang="en-GB" dirty="0"/>
              <a:t>More </a:t>
            </a:r>
            <a:r>
              <a:rPr lang="en-GB" dirty="0" smtClean="0"/>
              <a:t>structure to their lessons</a:t>
            </a:r>
          </a:p>
          <a:p>
            <a:r>
              <a:rPr lang="en-GB" dirty="0" smtClean="0"/>
              <a:t>Longer periods of focus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We promise we will look after them! They do enjoy maple class and will have lots of fun, but need time to adjust to all the above changes. </a:t>
            </a:r>
            <a:r>
              <a:rPr lang="en-GB" dirty="0" smtClean="0"/>
              <a:t>They will get very tired! 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en-GB" sz="6600" dirty="0"/>
              <a:t>About us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556792"/>
            <a:ext cx="64008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Mr </a:t>
            </a:r>
            <a:r>
              <a:rPr lang="en-GB" dirty="0" err="1" smtClean="0"/>
              <a:t>Dowe</a:t>
            </a:r>
            <a:endParaRPr lang="en-GB" dirty="0" smtClean="0"/>
          </a:p>
          <a:p>
            <a:r>
              <a:rPr lang="en-GB" dirty="0" smtClean="0"/>
              <a:t>Has been teaching at Milton Ernest for 19 years. Specialist in PE, Science and phonics.</a:t>
            </a:r>
            <a:endParaRPr lang="en-GB" dirty="0"/>
          </a:p>
          <a:p>
            <a:endParaRPr lang="en-GB" dirty="0"/>
          </a:p>
          <a:p>
            <a:r>
              <a:rPr lang="en-GB" dirty="0"/>
              <a:t>Miss </a:t>
            </a:r>
            <a:r>
              <a:rPr lang="en-GB" dirty="0" smtClean="0"/>
              <a:t>Lucas</a:t>
            </a:r>
          </a:p>
          <a:p>
            <a:r>
              <a:rPr lang="en-GB" dirty="0" smtClean="0"/>
              <a:t>Has worked with Mr Dowe for over </a:t>
            </a:r>
            <a:r>
              <a:rPr lang="en-GB" dirty="0" smtClean="0"/>
              <a:t>20 </a:t>
            </a:r>
            <a:r>
              <a:rPr lang="en-GB" dirty="0" smtClean="0"/>
              <a:t>years. Completes all the admin e.g. book changes and creates all the lovely displays.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en-GB" dirty="0"/>
              <a:t>Transfer </a:t>
            </a:r>
            <a:r>
              <a:rPr lang="en-GB" dirty="0" smtClean="0"/>
              <a:t>information – A change in how the children learn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2976" y="2143116"/>
            <a:ext cx="7215238" cy="3714776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/>
              <a:t>Reception- Learning through play with some structured learning e.g. Maths and Read Write Inc</a:t>
            </a:r>
          </a:p>
          <a:p>
            <a:pPr algn="l">
              <a:buFont typeface="Arial" pitchFamily="34" charset="0"/>
              <a:buChar char="•"/>
            </a:pPr>
            <a:r>
              <a:rPr lang="en-GB" dirty="0"/>
              <a:t>Year 1 – Following the subjects of the National Curriculum. Lots of structured learning with some learning through </a:t>
            </a:r>
            <a:r>
              <a:rPr lang="en-GB" dirty="0" smtClean="0"/>
              <a:t>play. The timetable on the next page details the lessons the children will be doing.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Sample Timetable</a:t>
            </a:r>
            <a:endParaRPr lang="en-GB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6F46FB9-C097-4432-9834-CBB53ED765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825839"/>
              </p:ext>
            </p:extLst>
          </p:nvPr>
        </p:nvGraphicFramePr>
        <p:xfrm>
          <a:off x="205066" y="836712"/>
          <a:ext cx="8831430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Document" r:id="rId3" imgW="14627638" imgH="8780725" progId="Word.Document.12">
                  <p:embed/>
                </p:oleObj>
              </mc:Choice>
              <mc:Fallback>
                <p:oleObj name="Document" r:id="rId3" imgW="14627638" imgH="8780725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66" y="836712"/>
                        <a:ext cx="8831430" cy="5832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en-GB" dirty="0"/>
              <a:t>Numeracy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r>
              <a:rPr lang="en-GB" dirty="0"/>
              <a:t>Taught practically through the use of </a:t>
            </a:r>
            <a:r>
              <a:rPr lang="en-GB" dirty="0" err="1" smtClean="0"/>
              <a:t>Numicon</a:t>
            </a:r>
            <a:r>
              <a:rPr lang="en-GB" dirty="0" smtClean="0"/>
              <a:t> and other resources.</a:t>
            </a:r>
            <a:endParaRPr lang="en-GB" dirty="0"/>
          </a:p>
          <a:p>
            <a:r>
              <a:rPr lang="en-GB" dirty="0"/>
              <a:t>Building on what they have learnt in Foundation stage</a:t>
            </a:r>
            <a:r>
              <a:rPr lang="en-GB" dirty="0" smtClean="0"/>
              <a:t>.</a:t>
            </a:r>
          </a:p>
          <a:p>
            <a:r>
              <a:rPr lang="en-GB" dirty="0" smtClean="0"/>
              <a:t>Children will learn about number and place value, addition, subtraction, making and dividing groups, fractions, shape, measuring and time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543164" cy="6597352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Numeracy</a:t>
            </a:r>
            <a:br>
              <a:rPr lang="en-GB" sz="3600" dirty="0"/>
            </a:br>
            <a:r>
              <a:rPr lang="en-GB" sz="3600" dirty="0" smtClean="0"/>
              <a:t>targets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We will be working towards the children achieving these by the end of year 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806792"/>
              </p:ext>
            </p:extLst>
          </p:nvPr>
        </p:nvGraphicFramePr>
        <p:xfrm>
          <a:off x="2771800" y="0"/>
          <a:ext cx="600478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Document" r:id="rId3" imgW="6914871" imgH="9613035" progId="Word.Document.12">
                  <p:embed/>
                </p:oleObj>
              </mc:Choice>
              <mc:Fallback>
                <p:oleObj name="Document" r:id="rId3" imgW="6914871" imgH="9613035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0"/>
                        <a:ext cx="6004782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Write Inc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We Focus </a:t>
            </a:r>
            <a:r>
              <a:rPr lang="en-GB" dirty="0"/>
              <a:t>on learning all the sounds in set 2 and 3 </a:t>
            </a:r>
            <a:r>
              <a:rPr lang="en-GB" dirty="0" smtClean="0"/>
              <a:t>of Read Write Inc (digraphs</a:t>
            </a:r>
            <a:r>
              <a:rPr lang="en-GB" dirty="0"/>
              <a:t>, trigraphs and split digraphs)</a:t>
            </a:r>
          </a:p>
          <a:p>
            <a:r>
              <a:rPr lang="en-GB" dirty="0" smtClean="0"/>
              <a:t>We work on using </a:t>
            </a:r>
            <a:r>
              <a:rPr lang="en-GB" dirty="0"/>
              <a:t>the sounds to blend with </a:t>
            </a:r>
            <a:r>
              <a:rPr lang="en-GB" dirty="0" smtClean="0"/>
              <a:t>fluency and read words</a:t>
            </a:r>
            <a:endParaRPr lang="en-GB" dirty="0"/>
          </a:p>
          <a:p>
            <a:r>
              <a:rPr lang="en-GB" dirty="0" smtClean="0"/>
              <a:t>We also work on recognising </a:t>
            </a:r>
            <a:r>
              <a:rPr lang="en-GB" dirty="0"/>
              <a:t>words on sight (red words)</a:t>
            </a:r>
          </a:p>
          <a:p>
            <a:r>
              <a:rPr lang="en-GB" dirty="0" smtClean="0"/>
              <a:t>We aim for the children to Read </a:t>
            </a:r>
            <a:r>
              <a:rPr lang="en-GB" dirty="0"/>
              <a:t>with fluency</a:t>
            </a:r>
          </a:p>
          <a:p>
            <a:r>
              <a:rPr lang="en-GB" dirty="0" smtClean="0"/>
              <a:t>We complete comprehension activities to develop their understanding of the text and the skills needed to find answers</a:t>
            </a:r>
            <a:endParaRPr lang="en-GB" dirty="0"/>
          </a:p>
          <a:p>
            <a:r>
              <a:rPr lang="en-GB" dirty="0" smtClean="0"/>
              <a:t>We build sentences and work on sentence construction and writing complete sentences with no words missing.</a:t>
            </a:r>
            <a:endParaRPr lang="en-GB" dirty="0"/>
          </a:p>
          <a:p>
            <a:r>
              <a:rPr lang="en-GB" dirty="0" smtClean="0"/>
              <a:t>We develop spelling</a:t>
            </a:r>
            <a:r>
              <a:rPr lang="en-GB" dirty="0"/>
              <a:t>, grammar and punctuation</a:t>
            </a:r>
          </a:p>
          <a:p>
            <a:r>
              <a:rPr lang="en-GB" dirty="0" smtClean="0"/>
              <a:t>We work on handwriting so the children form all the letters correctly  and make them the correct size</a:t>
            </a:r>
            <a:endParaRPr lang="en-GB" dirty="0"/>
          </a:p>
          <a:p>
            <a:r>
              <a:rPr lang="en-GB" dirty="0" smtClean="0"/>
              <a:t>The Teachers will hear </a:t>
            </a:r>
            <a:r>
              <a:rPr lang="en-GB" dirty="0"/>
              <a:t>the children read </a:t>
            </a:r>
            <a:r>
              <a:rPr lang="en-GB" dirty="0" smtClean="0"/>
              <a:t>in RWI lessons 3 times a week. The book that is sent home is for the children to read to their parent to consolidate and practise the learning.</a:t>
            </a:r>
            <a:endParaRPr lang="en-GB" dirty="0"/>
          </a:p>
          <a:p>
            <a:r>
              <a:rPr lang="en-GB" dirty="0" smtClean="0"/>
              <a:t>There will be a RWI evening for parents to help support learning at home. There are videos available on You tube as well.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8092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Spelling, punctuation and grammar targets for year 1</a:t>
            </a:r>
            <a:endParaRPr lang="en-GB" sz="2800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37755"/>
              </p:ext>
            </p:extLst>
          </p:nvPr>
        </p:nvGraphicFramePr>
        <p:xfrm>
          <a:off x="107504" y="697558"/>
          <a:ext cx="8937470" cy="604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Document" r:id="rId3" imgW="9825069" imgH="6736029" progId="">
                  <p:embed/>
                </p:oleObj>
              </mc:Choice>
              <mc:Fallback>
                <p:oleObj name="Document" r:id="rId3" imgW="9825069" imgH="6736029" progId="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697558"/>
                        <a:ext cx="8937470" cy="604381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/>
              <a:t>Topics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en-GB" dirty="0" smtClean="0"/>
              <a:t>Every term we teach a topic. These cover geography, history, art and technology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These are engaging</a:t>
            </a:r>
            <a:r>
              <a:rPr lang="en-GB" dirty="0"/>
              <a:t>, practical and connect </a:t>
            </a:r>
            <a:r>
              <a:rPr lang="en-GB" dirty="0" smtClean="0"/>
              <a:t>learning together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1175</Words>
  <Application>Microsoft Office PowerPoint</Application>
  <PresentationFormat>On-screen Show (4:3)</PresentationFormat>
  <Paragraphs>91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Document</vt:lpstr>
      <vt:lpstr>Maple Class Transfer Evening</vt:lpstr>
      <vt:lpstr>About us </vt:lpstr>
      <vt:lpstr>Transfer information – A change in how the children learn</vt:lpstr>
      <vt:lpstr>Sample Timetable</vt:lpstr>
      <vt:lpstr>Numeracy</vt:lpstr>
      <vt:lpstr>Numeracy targets  We will be working towards the children achieving these by the end of year 1  </vt:lpstr>
      <vt:lpstr>Read Write Inc</vt:lpstr>
      <vt:lpstr>Spelling, punctuation and grammar targets for year 1</vt:lpstr>
      <vt:lpstr>Topics </vt:lpstr>
      <vt:lpstr>Other Lessons</vt:lpstr>
      <vt:lpstr>Resilience, mindfulness, activity and Growth Mindset</vt:lpstr>
      <vt:lpstr>Homework</vt:lpstr>
      <vt:lpstr>Optional Topic Homework</vt:lpstr>
      <vt:lpstr>Yr1 Phonic Screening Test</vt:lpstr>
      <vt:lpstr>PowerPoint Presentation</vt:lpstr>
      <vt:lpstr>Behaviour and Rewards</vt:lpstr>
      <vt:lpstr>Seesaw</vt:lpstr>
      <vt:lpstr>Children need time to adjust to the transition to year 1!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Evening</dc:title>
  <dc:creator>staff</dc:creator>
  <cp:lastModifiedBy>Harley Dowe</cp:lastModifiedBy>
  <cp:revision>27</cp:revision>
  <dcterms:created xsi:type="dcterms:W3CDTF">2017-06-26T16:21:53Z</dcterms:created>
  <dcterms:modified xsi:type="dcterms:W3CDTF">2024-07-11T13:41:17Z</dcterms:modified>
</cp:coreProperties>
</file>